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5783" r:id="rId2"/>
    <p:sldId id="279" r:id="rId3"/>
    <p:sldId id="5784" r:id="rId4"/>
    <p:sldId id="5795" r:id="rId5"/>
    <p:sldId id="5785" r:id="rId6"/>
    <p:sldId id="5786" r:id="rId7"/>
    <p:sldId id="5791" r:id="rId8"/>
    <p:sldId id="5788" r:id="rId9"/>
    <p:sldId id="5789" r:id="rId10"/>
    <p:sldId id="5796" r:id="rId11"/>
    <p:sldId id="5792" r:id="rId12"/>
    <p:sldId id="5806" r:id="rId13"/>
    <p:sldId id="5805" r:id="rId14"/>
    <p:sldId id="298" r:id="rId15"/>
  </p:sldIdLst>
  <p:sldSz cx="12192000" cy="6858000"/>
  <p:notesSz cx="7315200" cy="9601200"/>
  <p:defaultTextStyle>
    <a:defPPr>
      <a:defRPr lang="en-US"/>
    </a:defPPr>
    <a:lvl1pPr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ve Pfeiffer" initials="SP" lastIdx="7" clrIdx="0">
    <p:extLst>
      <p:ext uri="{19B8F6BF-5375-455C-9EA6-DF929625EA0E}">
        <p15:presenceInfo xmlns:p15="http://schemas.microsoft.com/office/powerpoint/2012/main" userId="S::spfeiffer@tigerrisk.com::d5e8299e-d17a-46ef-8048-e6bbfa26bc24" providerId="AD"/>
      </p:ext>
    </p:extLst>
  </p:cmAuthor>
  <p:cmAuthor id="2" name="Jessica Groenewegen" initials="JG" lastIdx="5" clrIdx="1">
    <p:extLst>
      <p:ext uri="{19B8F6BF-5375-455C-9EA6-DF929625EA0E}">
        <p15:presenceInfo xmlns:p15="http://schemas.microsoft.com/office/powerpoint/2012/main" userId="S::jgroenewegen@tigerrisk.com::c19eb318-3b32-4ce4-9a7d-aba8f1686f7f" providerId="AD"/>
      </p:ext>
    </p:extLst>
  </p:cmAuthor>
  <p:cmAuthor id="3" name="Margaret Olesen" initials="MO" lastIdx="1" clrIdx="2">
    <p:extLst>
      <p:ext uri="{19B8F6BF-5375-455C-9EA6-DF929625EA0E}">
        <p15:presenceInfo xmlns:p15="http://schemas.microsoft.com/office/powerpoint/2012/main" userId="S::molesen@tigerrisk.com::62502845-5476-42a1-a558-f486809ff60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F7B041"/>
    <a:srgbClr val="171449"/>
    <a:srgbClr val="EEEEEE"/>
    <a:srgbClr val="F6A726"/>
    <a:srgbClr val="828282"/>
    <a:srgbClr val="00B050"/>
    <a:srgbClr val="E2E2E2"/>
    <a:srgbClr val="801C56"/>
    <a:srgbClr val="009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vertBarState="minimized" horzBarState="maximized">
    <p:restoredLeft sz="3814" autoAdjust="0"/>
    <p:restoredTop sz="96196" autoAdjust="0"/>
  </p:normalViewPr>
  <p:slideViewPr>
    <p:cSldViewPr snapToGrid="0" showGuides="1">
      <p:cViewPr varScale="1">
        <p:scale>
          <a:sx n="105" d="100"/>
          <a:sy n="105" d="100"/>
        </p:scale>
        <p:origin x="204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B452840-6A6E-45DC-B57D-FD12A4B5081D}" type="datetimeFigureOut">
              <a:rPr lang="en-US" smtClean="0"/>
              <a:t>1/5/2022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EDC9B637-C023-41DE-8033-D12E63F3F4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241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BCF949-6E89-48A5-8CC8-2F399239DA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94746"/>
          </a:xfrm>
          <a:prstGeom prst="rect">
            <a:avLst/>
          </a:prstGeom>
        </p:spPr>
      </p:pic>
      <p:sp>
        <p:nvSpPr>
          <p:cNvPr id="5137" name="Rectangle 17"/>
          <p:cNvSpPr>
            <a:spLocks noGrp="1" noChangeArrowheads="1"/>
          </p:cNvSpPr>
          <p:nvPr>
            <p:ph type="subTitle" idx="1"/>
          </p:nvPr>
        </p:nvSpPr>
        <p:spPr>
          <a:xfrm>
            <a:off x="6872660" y="2414590"/>
            <a:ext cx="5098481" cy="403278"/>
          </a:xfrm>
        </p:spPr>
        <p:txBody>
          <a:bodyPr>
            <a:normAutofit/>
          </a:bodyPr>
          <a:lstStyle>
            <a:lvl1pPr marL="0" indent="0" algn="ctr">
              <a:spcBef>
                <a:spcPct val="20000"/>
              </a:spcBef>
              <a:buFont typeface="Wingdings" pitchFamily="2" charset="2"/>
              <a:buNone/>
              <a:defRPr sz="2200" b="0"/>
            </a:lvl1pPr>
          </a:lstStyle>
          <a:p>
            <a:pPr lvl="0"/>
            <a:r>
              <a:rPr lang="en-US" altLang="en-US" noProof="0" dirty="0"/>
              <a:t>Click to edit Master subtitle style</a:t>
            </a:r>
          </a:p>
        </p:txBody>
      </p:sp>
      <p:sp>
        <p:nvSpPr>
          <p:cNvPr id="5138" name="Rectangle 18"/>
          <p:cNvSpPr>
            <a:spLocks noGrp="1" noChangeArrowheads="1"/>
          </p:cNvSpPr>
          <p:nvPr>
            <p:ph type="ctrTitle"/>
          </p:nvPr>
        </p:nvSpPr>
        <p:spPr>
          <a:xfrm>
            <a:off x="6874126" y="1836739"/>
            <a:ext cx="5098481" cy="492443"/>
          </a:xfrm>
        </p:spPr>
        <p:txBody>
          <a:bodyPr wrap="square">
            <a:spAutoFit/>
          </a:bodyPr>
          <a:lstStyle>
            <a:lvl1pPr algn="ctr">
              <a:defRPr sz="2600">
                <a:solidFill>
                  <a:srgbClr val="666666"/>
                </a:solidFill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3234018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9795-F39B-48A8-8EC8-80F43110FA0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95300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032FD8-2574-4690-8DD3-FF8C6DEA0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502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DDB3ACF-A075-4C4A-8EDB-120501DE7D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1190776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14A9FCC-C290-4F7C-ABC5-F18EFAC4B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A5D707B-6C22-4A91-9EC1-617C186848A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705351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43209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C46741-C232-4B1B-B3B8-57CDF1A7187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705351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106ED34-F5F4-45C3-9F00-59C0106F26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8876688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Black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8075"/>
            <a:ext cx="10363200" cy="1362075"/>
          </a:xfrm>
        </p:spPr>
        <p:txBody>
          <a:bodyPr anchor="ctr"/>
          <a:lstStyle>
            <a:lvl1pPr algn="ctr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4553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White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8075"/>
            <a:ext cx="10363200" cy="1362075"/>
          </a:xfrm>
        </p:spPr>
        <p:txBody>
          <a:bodyPr anchor="ctr"/>
          <a:lstStyle>
            <a:lvl1pPr algn="ctr">
              <a:defRPr sz="4000" b="1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491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972" y="244433"/>
            <a:ext cx="9832064" cy="4175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1" y="1368425"/>
            <a:ext cx="11165417" cy="4256088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526646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Title and Content w/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1" y="1368425"/>
            <a:ext cx="11183111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058974-F894-4296-B2A4-E33879DD61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836539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564907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 w/ Take 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169152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038217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CADCEF1-1661-4E83-93A0-F04F647B7D3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78551" y="1368425"/>
            <a:ext cx="5482167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5480051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006645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Text Box w/ Take 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5480051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A194D5-B674-459F-94A7-CD1A3B3169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28677A-9F64-4ADE-B567-60F0188536C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78551" y="1368425"/>
            <a:ext cx="5482167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029892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9795-F39B-48A8-8EC8-80F43110FA0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95300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032FD8-2574-4690-8DD3-FF8C6DEA0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502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97450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852253" y="253486"/>
            <a:ext cx="9821784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1" y="1368425"/>
            <a:ext cx="11165417" cy="4256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 dirty="0"/>
              <a:t>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50" name="Text Box 26"/>
          <p:cNvSpPr txBox="1">
            <a:spLocks noChangeArrowheads="1"/>
          </p:cNvSpPr>
          <p:nvPr/>
        </p:nvSpPr>
        <p:spPr bwMode="auto">
          <a:xfrm>
            <a:off x="4498449" y="6546679"/>
            <a:ext cx="3195105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FFB013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600" b="1" dirty="0"/>
              <a:t>The information contained in this document is strictly proprietary and confidential.</a:t>
            </a:r>
          </a:p>
        </p:txBody>
      </p:sp>
      <p:sp>
        <p:nvSpPr>
          <p:cNvPr id="1051" name="Rectangle 27"/>
          <p:cNvSpPr>
            <a:spLocks noChangeArrowheads="1"/>
          </p:cNvSpPr>
          <p:nvPr/>
        </p:nvSpPr>
        <p:spPr bwMode="auto">
          <a:xfrm>
            <a:off x="11542184" y="6506992"/>
            <a:ext cx="719667" cy="227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fld id="{031D9183-D896-4265-8F24-3747F7348211}" type="slidenum">
              <a:rPr lang="en-US" altLang="en-US" sz="1000" b="1">
                <a:solidFill>
                  <a:srgbClr val="666666"/>
                </a:solidFill>
              </a:rPr>
              <a:pPr eaLnBrk="0" hangingPunct="0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US" altLang="en-US" sz="1000" b="1" dirty="0">
              <a:solidFill>
                <a:srgbClr val="666666"/>
              </a:solidFill>
            </a:endParaRPr>
          </a:p>
        </p:txBody>
      </p:sp>
      <p:sp>
        <p:nvSpPr>
          <p:cNvPr id="1074" name="Rectangle 50"/>
          <p:cNvSpPr>
            <a:spLocks noChangeArrowheads="1"/>
          </p:cNvSpPr>
          <p:nvPr/>
        </p:nvSpPr>
        <p:spPr bwMode="auto">
          <a:xfrm>
            <a:off x="524934" y="6548266"/>
            <a:ext cx="3293533" cy="14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600" b="1" dirty="0">
                <a:solidFill>
                  <a:srgbClr val="666666"/>
                </a:solidFill>
              </a:rPr>
              <a:t>NAME OF DIRECTORY-FILE LOCATION</a:t>
            </a:r>
          </a:p>
        </p:txBody>
      </p:sp>
      <p:pic>
        <p:nvPicPr>
          <p:cNvPr id="12" name="Picture 46" descr="TigerRisk_Full_Logo_ColorV5">
            <a:extLst>
              <a:ext uri="{FF2B5EF4-FFF2-40B4-BE49-F238E27FC236}">
                <a16:creationId xmlns:a16="http://schemas.microsoft.com/office/drawing/2014/main" id="{83301F9E-6DB7-4D0B-8B91-B83364BC174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77"/>
          <a:stretch/>
        </p:blipFill>
        <p:spPr bwMode="auto">
          <a:xfrm>
            <a:off x="10066867" y="6153051"/>
            <a:ext cx="1524000" cy="53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12DC229-88FD-4EDE-B934-A1E5F72B43BA}"/>
              </a:ext>
            </a:extLst>
          </p:cNvPr>
          <p:cNvSpPr/>
          <p:nvPr userDrawn="1"/>
        </p:nvSpPr>
        <p:spPr bwMode="auto">
          <a:xfrm>
            <a:off x="932688" y="725932"/>
            <a:ext cx="722376" cy="73152"/>
          </a:xfrm>
          <a:prstGeom prst="rect">
            <a:avLst/>
          </a:prstGeom>
          <a:solidFill>
            <a:srgbClr val="F7B041"/>
          </a:solidFill>
          <a:ln w="12700" cap="flat" cmpd="sng" algn="ctr">
            <a:solidFill>
              <a:srgbClr val="F7B04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None/>
              <a:tabLst/>
            </a:pP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380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6" r:id="rId4"/>
    <p:sldLayoutId id="2147483672" r:id="rId5"/>
    <p:sldLayoutId id="2147483667" r:id="rId6"/>
    <p:sldLayoutId id="2147483673" r:id="rId7"/>
    <p:sldLayoutId id="2147483674" r:id="rId8"/>
    <p:sldLayoutId id="2147483677" r:id="rId9"/>
    <p:sldLayoutId id="2147483678" r:id="rId10"/>
    <p:sldLayoutId id="2147483676" r:id="rId11"/>
    <p:sldLayoutId id="2147483675" r:id="rId12"/>
    <p:sldLayoutId id="2147483663" r:id="rId13"/>
    <p:sldLayoutId id="2147483671" r:id="rId14"/>
  </p:sldLayoutIdLst>
  <p:transition spd="med"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85000"/>
        </a:spcBef>
        <a:spcAft>
          <a:spcPct val="0"/>
        </a:spcAft>
        <a:buClr>
          <a:srgbClr val="F7B041"/>
        </a:buClr>
        <a:buSzPct val="70000"/>
        <a:buFont typeface="Wingdings" pitchFamily="2" charset="2"/>
        <a:buChar char="n"/>
        <a:defRPr sz="1800" b="1">
          <a:solidFill>
            <a:srgbClr val="666666"/>
          </a:solidFill>
          <a:latin typeface="+mn-lt"/>
          <a:ea typeface="+mn-ea"/>
          <a:cs typeface="+mn-cs"/>
        </a:defRPr>
      </a:lvl1pPr>
      <a:lvl2pPr marL="792163" indent="-269875" algn="l" rtl="0" eaLnBrk="1" fontAlgn="base" hangingPunct="1">
        <a:spcBef>
          <a:spcPct val="1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>
          <a:solidFill>
            <a:srgbClr val="666666"/>
          </a:solidFill>
          <a:latin typeface="+mn-lt"/>
        </a:defRPr>
      </a:lvl2pPr>
      <a:lvl3pPr marL="1200150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SzPct val="85000"/>
        <a:buFont typeface="Symbol" pitchFamily="18" charset="2"/>
        <a:buChar char="·"/>
        <a:defRPr sz="1600" i="1">
          <a:solidFill>
            <a:srgbClr val="666666"/>
          </a:solidFill>
          <a:latin typeface="+mn-lt"/>
        </a:defRPr>
      </a:lvl3pPr>
      <a:lvl4pPr marL="1608138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4pPr>
      <a:lvl5pPr marL="20161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5pPr>
      <a:lvl6pPr marL="24733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6pPr>
      <a:lvl7pPr marL="29305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7pPr>
      <a:lvl8pPr marL="33877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8pPr>
      <a:lvl9pPr marL="38449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3D4A9685-7243-4DF2-9FBF-F7D8350D3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2966" y="2824944"/>
            <a:ext cx="5098481" cy="70173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AIR Background Tables</a:t>
            </a:r>
            <a:br>
              <a:rPr lang="en-US" sz="2400" dirty="0"/>
            </a:br>
            <a:endParaRPr lang="en-US" sz="1900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7AE611EF-E34A-40D6-8AB5-E139ECC42269}"/>
              </a:ext>
            </a:extLst>
          </p:cNvPr>
          <p:cNvSpPr txBox="1">
            <a:spLocks/>
          </p:cNvSpPr>
          <p:nvPr/>
        </p:nvSpPr>
        <p:spPr bwMode="auto">
          <a:xfrm>
            <a:off x="7212966" y="2532336"/>
            <a:ext cx="5098481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666666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9pPr>
          </a:lstStyle>
          <a:p>
            <a:pPr>
              <a:buClrTx/>
              <a:buSzTx/>
              <a:buFontTx/>
            </a:pPr>
            <a:r>
              <a:rPr lang="en-US" sz="1500" kern="0" dirty="0">
                <a:solidFill>
                  <a:srgbClr val="F7B041"/>
                </a:solidFill>
              </a:rPr>
              <a:t>TIGERRISK PARTNERS</a:t>
            </a:r>
          </a:p>
        </p:txBody>
      </p:sp>
    </p:spTree>
    <p:extLst>
      <p:ext uri="{BB962C8B-B14F-4D97-AF65-F5344CB8AC3E}">
        <p14:creationId xmlns:p14="http://schemas.microsoft.com/office/powerpoint/2010/main" val="2715627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BDBAF-69F0-42CB-86A0-2AC25152D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Tables– by AAL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55295-0D49-4CCE-8297-1D2E00936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298" y="940587"/>
            <a:ext cx="11165417" cy="1562875"/>
          </a:xfrm>
        </p:spPr>
        <p:txBody>
          <a:bodyPr/>
          <a:lstStyle/>
          <a:p>
            <a:r>
              <a:rPr lang="en-US" dirty="0"/>
              <a:t>By AAL Table is Location Only</a:t>
            </a:r>
          </a:p>
          <a:p>
            <a:r>
              <a:rPr lang="en-US" dirty="0"/>
              <a:t>Can create other AAL tables from by Event tables by grouping by Desired Attribute and dividing by number of event simulations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0A40B0-43FA-4971-9AFE-3212A8CDB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815" y="2914533"/>
            <a:ext cx="11284369" cy="187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097508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CFC33-C50B-48D0-BD1A-772124F62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Tables – Loss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E297C-218C-4DA0-BDA9-A6BE0447F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1" y="1368425"/>
            <a:ext cx="11165417" cy="1878114"/>
          </a:xfrm>
        </p:spPr>
        <p:txBody>
          <a:bodyPr/>
          <a:lstStyle/>
          <a:p>
            <a:r>
              <a:rPr lang="en-US" dirty="0"/>
              <a:t>In SQL!</a:t>
            </a:r>
          </a:p>
        </p:txBody>
      </p:sp>
    </p:spTree>
    <p:extLst>
      <p:ext uri="{BB962C8B-B14F-4D97-AF65-F5344CB8AC3E}">
        <p14:creationId xmlns:p14="http://schemas.microsoft.com/office/powerpoint/2010/main" val="3376240141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CFC33-C50B-48D0-BD1A-772124F62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Useful Back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E297C-218C-4DA0-BDA9-A6BE0447F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1" y="1368425"/>
            <a:ext cx="11165417" cy="1878114"/>
          </a:xfrm>
        </p:spPr>
        <p:txBody>
          <a:bodyPr/>
          <a:lstStyle/>
          <a:p>
            <a:r>
              <a:rPr lang="en-US" dirty="0" err="1"/>
              <a:t>AIRReference</a:t>
            </a:r>
            <a:endParaRPr lang="en-US" dirty="0"/>
          </a:p>
          <a:p>
            <a:pPr lvl="1"/>
            <a:r>
              <a:rPr lang="en-US" dirty="0"/>
              <a:t>Contains descriptors of various internal AIR codes</a:t>
            </a:r>
          </a:p>
          <a:p>
            <a:pPr lvl="2"/>
            <a:r>
              <a:rPr lang="en-US" dirty="0" err="1"/>
              <a:t>tPerilSetCode</a:t>
            </a:r>
            <a:r>
              <a:rPr lang="en-US" dirty="0"/>
              <a:t> – describes the peril an exposure is coded for</a:t>
            </a:r>
          </a:p>
          <a:p>
            <a:pPr lvl="2"/>
            <a:r>
              <a:rPr lang="en-US" dirty="0" err="1"/>
              <a:t>tGeoMatchLevel</a:t>
            </a:r>
            <a:r>
              <a:rPr lang="en-US" dirty="0"/>
              <a:t> – describes geocoding flag meetings</a:t>
            </a:r>
          </a:p>
          <a:p>
            <a:pPr lvl="2"/>
            <a:r>
              <a:rPr lang="en-US" dirty="0" err="1"/>
              <a:t>tOccupancy</a:t>
            </a:r>
            <a:r>
              <a:rPr lang="en-US" dirty="0"/>
              <a:t> – Occupancy code descriptions</a:t>
            </a:r>
          </a:p>
          <a:p>
            <a:pPr lvl="2"/>
            <a:r>
              <a:rPr lang="en-US" i="0" u="sng" dirty="0"/>
              <a:t>Look up any qualitative description for nearly any code</a:t>
            </a:r>
          </a:p>
          <a:p>
            <a:pPr lvl="2"/>
            <a:endParaRPr lang="en-US" dirty="0"/>
          </a:p>
          <a:p>
            <a:r>
              <a:rPr lang="en-US" dirty="0" err="1"/>
              <a:t>AIRGeography</a:t>
            </a:r>
            <a:endParaRPr lang="en-US" dirty="0"/>
          </a:p>
          <a:p>
            <a:pPr lvl="1"/>
            <a:r>
              <a:rPr lang="en-US" dirty="0" err="1"/>
              <a:t>tGeography</a:t>
            </a:r>
            <a:r>
              <a:rPr lang="en-US" dirty="0"/>
              <a:t> contains reference for </a:t>
            </a:r>
            <a:r>
              <a:rPr lang="en-US" dirty="0" err="1"/>
              <a:t>GeographySIDs</a:t>
            </a:r>
            <a:endParaRPr lang="en-US" dirty="0"/>
          </a:p>
          <a:p>
            <a:r>
              <a:rPr lang="en-US" dirty="0" err="1"/>
              <a:t>AIREvents</a:t>
            </a:r>
            <a:endParaRPr lang="en-US" dirty="0"/>
          </a:p>
          <a:p>
            <a:pPr lvl="1"/>
            <a:r>
              <a:rPr lang="en-US" dirty="0"/>
              <a:t>Contains event descriptions by model code tables</a:t>
            </a:r>
          </a:p>
          <a:p>
            <a:r>
              <a:rPr lang="en-US" dirty="0" err="1"/>
              <a:t>AIREvents_Hist</a:t>
            </a:r>
            <a:endParaRPr lang="en-US" dirty="0"/>
          </a:p>
          <a:p>
            <a:pPr lvl="1"/>
            <a:r>
              <a:rPr lang="en-US" dirty="0"/>
              <a:t>Contains references to modeled historical events by model code tables</a:t>
            </a:r>
          </a:p>
        </p:txBody>
      </p:sp>
    </p:spTree>
    <p:extLst>
      <p:ext uri="{BB962C8B-B14F-4D97-AF65-F5344CB8AC3E}">
        <p14:creationId xmlns:p14="http://schemas.microsoft.com/office/powerpoint/2010/main" val="3793582378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B94550-AAEA-468F-9EAD-328D8900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84886746-AE12-46B9-8851-F63EEB75B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159" y="1134337"/>
            <a:ext cx="7045803" cy="422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81181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828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16">
            <a:extLst>
              <a:ext uri="{FF2B5EF4-FFF2-40B4-BE49-F238E27FC236}">
                <a16:creationId xmlns:a16="http://schemas.microsoft.com/office/drawing/2014/main" id="{40138165-5579-4269-B9D8-A73593405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" y="0"/>
            <a:ext cx="12186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529581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8115B2-0626-4F49-867D-28F67D407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 to Background Tables</a:t>
            </a:r>
          </a:p>
          <a:p>
            <a:r>
              <a:rPr lang="en-US" dirty="0"/>
              <a:t>CEDE tables</a:t>
            </a:r>
          </a:p>
          <a:p>
            <a:r>
              <a:rPr lang="en-US" dirty="0"/>
              <a:t>LOSS tables</a:t>
            </a:r>
          </a:p>
          <a:p>
            <a:r>
              <a:rPr lang="en-US" dirty="0"/>
              <a:t>Reference Tables</a:t>
            </a:r>
          </a:p>
          <a:p>
            <a:r>
              <a:rPr lang="en-US" dirty="0"/>
              <a:t>Practice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513125C-7A15-45F5-B798-862832F92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Background Tables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6668638-0826-48E8-890C-DEA87B380E5C}"/>
              </a:ext>
            </a:extLst>
          </p:cNvPr>
          <p:cNvSpPr txBox="1">
            <a:spLocks/>
          </p:cNvSpPr>
          <p:nvPr/>
        </p:nvSpPr>
        <p:spPr bwMode="auto">
          <a:xfrm>
            <a:off x="10658855" y="-82358"/>
            <a:ext cx="1400770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666666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9pPr>
          </a:lstStyle>
          <a:p>
            <a:pPr algn="r">
              <a:buClrTx/>
              <a:buSzTx/>
              <a:buFontTx/>
            </a:pPr>
            <a:r>
              <a:rPr lang="en-US" sz="5500" kern="0" dirty="0"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r>
              <a:rPr lang="en-US" sz="5500" kern="0" dirty="0">
                <a:solidFill>
                  <a:srgbClr val="F7B0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5500" kern="0" dirty="0">
              <a:solidFill>
                <a:srgbClr val="F7B0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73431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D882B-A4DA-40AD-B215-04F2B4166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“background tables”?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901C6-ED4C-406C-AB26-E8340FE86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1" y="1368425"/>
            <a:ext cx="6092002" cy="4256088"/>
          </a:xfrm>
        </p:spPr>
        <p:txBody>
          <a:bodyPr/>
          <a:lstStyle/>
          <a:p>
            <a:r>
              <a:rPr lang="en-US" dirty="0"/>
              <a:t>CEDE = Exposure Data; LOSS = Result Data</a:t>
            </a:r>
          </a:p>
          <a:p>
            <a:r>
              <a:rPr lang="en-US" dirty="0"/>
              <a:t>When you import your contract and location data into an CEDE, the data gets stored in various tables in the model’s SQL structure</a:t>
            </a:r>
          </a:p>
          <a:p>
            <a:r>
              <a:rPr lang="en-US" dirty="0"/>
              <a:t>Each model vendor has their own “database schema”</a:t>
            </a:r>
          </a:p>
          <a:p>
            <a:r>
              <a:rPr lang="en-US" dirty="0"/>
              <a:t>Tables contain a combination of user supplied data and model generated data</a:t>
            </a:r>
          </a:p>
          <a:p>
            <a:r>
              <a:rPr lang="en-US" dirty="0"/>
              <a:t>Models generate their own unique identifiers for specific contracts / locations / loss results / </a:t>
            </a:r>
            <a:r>
              <a:rPr lang="en-US" dirty="0" err="1"/>
              <a:t>etc</a:t>
            </a:r>
            <a:r>
              <a:rPr lang="en-US" dirty="0"/>
              <a:t> that can be used to tie across tables</a:t>
            </a:r>
          </a:p>
          <a:p>
            <a:r>
              <a:rPr lang="en-US" dirty="0" err="1"/>
              <a:t>tSIDControl</a:t>
            </a:r>
            <a:r>
              <a:rPr lang="en-US" dirty="0"/>
              <a:t> Table – have largest ID numbers are where they are located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D92193-4702-4D19-81A7-607078118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303" y="330972"/>
            <a:ext cx="2581690" cy="61960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081D84-D219-48A9-BF4D-BD348CB67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309" y="330972"/>
            <a:ext cx="2697742" cy="644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237686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1B914-FF43-47C0-BCCE-1D41FDEC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CEDE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0E20E-82EA-4E11-BD35-0149E3B04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578" y="950913"/>
            <a:ext cx="11165417" cy="2985461"/>
          </a:xfrm>
        </p:spPr>
        <p:txBody>
          <a:bodyPr/>
          <a:lstStyle/>
          <a:p>
            <a:r>
              <a:rPr lang="en-US" sz="1400" u="sng" dirty="0" err="1">
                <a:solidFill>
                  <a:srgbClr val="FF0000"/>
                </a:solidFill>
              </a:rPr>
              <a:t>tExposureSet</a:t>
            </a:r>
            <a:r>
              <a:rPr lang="en-US" sz="1400" dirty="0"/>
              <a:t> – highest Level Summary of Data Set</a:t>
            </a:r>
          </a:p>
          <a:p>
            <a:r>
              <a:rPr lang="en-US" sz="1400" u="sng" dirty="0" err="1">
                <a:solidFill>
                  <a:srgbClr val="FF0000"/>
                </a:solidFill>
              </a:rPr>
              <a:t>tContract</a:t>
            </a:r>
            <a:r>
              <a:rPr lang="en-US" sz="1400" dirty="0"/>
              <a:t> – Contract Level Summary</a:t>
            </a:r>
          </a:p>
          <a:p>
            <a:r>
              <a:rPr lang="en-US" sz="1400" u="sng" dirty="0" err="1">
                <a:solidFill>
                  <a:srgbClr val="FF0000"/>
                </a:solidFill>
              </a:rPr>
              <a:t>tLayer</a:t>
            </a:r>
            <a:r>
              <a:rPr lang="en-US" sz="1400" dirty="0"/>
              <a:t> – Policy Terms summary</a:t>
            </a:r>
          </a:p>
          <a:p>
            <a:r>
              <a:rPr lang="en-US" sz="1400" u="sng" dirty="0" err="1">
                <a:solidFill>
                  <a:srgbClr val="FF0000"/>
                </a:solidFill>
              </a:rPr>
              <a:t>tLayerCondition</a:t>
            </a:r>
            <a:r>
              <a:rPr lang="en-US" sz="1400" dirty="0"/>
              <a:t> – Extended Policy Terms</a:t>
            </a:r>
          </a:p>
          <a:p>
            <a:r>
              <a:rPr lang="en-US" sz="1400" u="sng" dirty="0" err="1">
                <a:solidFill>
                  <a:srgbClr val="FF0000"/>
                </a:solidFill>
              </a:rPr>
              <a:t>tLocation</a:t>
            </a:r>
            <a:r>
              <a:rPr lang="en-US" sz="1400" dirty="0"/>
              <a:t> – Basic Location Information</a:t>
            </a:r>
          </a:p>
          <a:p>
            <a:r>
              <a:rPr lang="en-US" sz="1400" u="sng" dirty="0" err="1">
                <a:solidFill>
                  <a:srgbClr val="FF0000"/>
                </a:solidFill>
              </a:rPr>
              <a:t>tLocFeature</a:t>
            </a:r>
            <a:r>
              <a:rPr lang="en-US" sz="1400" dirty="0"/>
              <a:t> – Secondary Location Information</a:t>
            </a:r>
          </a:p>
          <a:p>
            <a:r>
              <a:rPr lang="en-US" sz="1400" u="sng" dirty="0" err="1">
                <a:solidFill>
                  <a:srgbClr val="FF0000"/>
                </a:solidFill>
              </a:rPr>
              <a:t>tLocTerm</a:t>
            </a:r>
            <a:r>
              <a:rPr lang="en-US" sz="1400" dirty="0"/>
              <a:t> – Location Level Terms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D4EF3E-3C68-44AE-8DA1-5A111C67E38E}"/>
              </a:ext>
            </a:extLst>
          </p:cNvPr>
          <p:cNvSpPr txBox="1"/>
          <p:nvPr/>
        </p:nvSpPr>
        <p:spPr>
          <a:xfrm>
            <a:off x="3210887" y="3947413"/>
            <a:ext cx="959840" cy="261610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tContract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8D2D55-38A4-4C45-BF9C-ED5DCE9EE23B}"/>
              </a:ext>
            </a:extLst>
          </p:cNvPr>
          <p:cNvSpPr txBox="1"/>
          <p:nvPr/>
        </p:nvSpPr>
        <p:spPr>
          <a:xfrm>
            <a:off x="1356663" y="4673794"/>
            <a:ext cx="1110143" cy="261610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tExposureSet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F30616-EDE5-40FD-BA9F-FC5FA9A191C7}"/>
              </a:ext>
            </a:extLst>
          </p:cNvPr>
          <p:cNvSpPr txBox="1"/>
          <p:nvPr/>
        </p:nvSpPr>
        <p:spPr>
          <a:xfrm>
            <a:off x="5442358" y="3947413"/>
            <a:ext cx="809539" cy="261610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tLayer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15E557-9A76-43B4-A660-81A7CBB9D240}"/>
              </a:ext>
            </a:extLst>
          </p:cNvPr>
          <p:cNvSpPr txBox="1"/>
          <p:nvPr/>
        </p:nvSpPr>
        <p:spPr>
          <a:xfrm>
            <a:off x="7755595" y="3949965"/>
            <a:ext cx="1257393" cy="261610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tLayerCondition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D99E3E-CC7A-4FF6-B03C-350C01BCE2B1}"/>
              </a:ext>
            </a:extLst>
          </p:cNvPr>
          <p:cNvSpPr txBox="1"/>
          <p:nvPr/>
        </p:nvSpPr>
        <p:spPr>
          <a:xfrm>
            <a:off x="3197146" y="5446315"/>
            <a:ext cx="959840" cy="261610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tLocation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2EBE2B-5261-4FFC-BC39-1921A4277D1F}"/>
              </a:ext>
            </a:extLst>
          </p:cNvPr>
          <p:cNvSpPr txBox="1"/>
          <p:nvPr/>
        </p:nvSpPr>
        <p:spPr>
          <a:xfrm>
            <a:off x="3121994" y="6328107"/>
            <a:ext cx="1110143" cy="261610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tLocFeature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E9CA9F-B8D0-4A94-A106-1786D1BA6AB9}"/>
              </a:ext>
            </a:extLst>
          </p:cNvPr>
          <p:cNvSpPr txBox="1"/>
          <p:nvPr/>
        </p:nvSpPr>
        <p:spPr>
          <a:xfrm>
            <a:off x="5229662" y="5446315"/>
            <a:ext cx="1110143" cy="261610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tLocTerm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5897900-B520-49D3-AEDE-4BAE48E3DEB7}"/>
              </a:ext>
            </a:extLst>
          </p:cNvPr>
          <p:cNvCxnSpPr/>
          <p:nvPr/>
        </p:nvCxnSpPr>
        <p:spPr bwMode="auto">
          <a:xfrm>
            <a:off x="2139203" y="5111608"/>
            <a:ext cx="797909" cy="465512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0F813BF-4620-4B75-8725-ADF0AC4B1CFE}"/>
              </a:ext>
            </a:extLst>
          </p:cNvPr>
          <p:cNvCxnSpPr/>
          <p:nvPr/>
        </p:nvCxnSpPr>
        <p:spPr bwMode="auto">
          <a:xfrm>
            <a:off x="3690807" y="4227222"/>
            <a:ext cx="0" cy="1154754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7F60052-FB68-45EA-A4E3-A9FB639220F6}"/>
              </a:ext>
            </a:extLst>
          </p:cNvPr>
          <p:cNvCxnSpPr/>
          <p:nvPr/>
        </p:nvCxnSpPr>
        <p:spPr bwMode="auto">
          <a:xfrm flipV="1">
            <a:off x="2247521" y="4156451"/>
            <a:ext cx="884835" cy="450493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6DD0C11-E1A1-444A-9276-8E4922E94B96}"/>
              </a:ext>
            </a:extLst>
          </p:cNvPr>
          <p:cNvCxnSpPr/>
          <p:nvPr/>
        </p:nvCxnSpPr>
        <p:spPr bwMode="auto">
          <a:xfrm>
            <a:off x="4383423" y="4086913"/>
            <a:ext cx="846239" cy="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7D1D574-70DE-4217-9AA0-E3425423555F}"/>
              </a:ext>
            </a:extLst>
          </p:cNvPr>
          <p:cNvCxnSpPr/>
          <p:nvPr/>
        </p:nvCxnSpPr>
        <p:spPr bwMode="auto">
          <a:xfrm>
            <a:off x="6460572" y="4086913"/>
            <a:ext cx="963335" cy="0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D1924DF-E7BE-42F8-B405-FE9B8134751A}"/>
              </a:ext>
            </a:extLst>
          </p:cNvPr>
          <p:cNvCxnSpPr/>
          <p:nvPr/>
        </p:nvCxnSpPr>
        <p:spPr bwMode="auto">
          <a:xfrm>
            <a:off x="4266010" y="5567097"/>
            <a:ext cx="854628" cy="2075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FDF0BD5-4C85-4AF5-B3A5-9AD24C398BA1}"/>
              </a:ext>
            </a:extLst>
          </p:cNvPr>
          <p:cNvCxnSpPr/>
          <p:nvPr/>
        </p:nvCxnSpPr>
        <p:spPr bwMode="auto">
          <a:xfrm>
            <a:off x="3677065" y="5772264"/>
            <a:ext cx="0" cy="443978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260C794-E53F-40DB-A945-404D532C21A1}"/>
              </a:ext>
            </a:extLst>
          </p:cNvPr>
          <p:cNvSpPr txBox="1"/>
          <p:nvPr/>
        </p:nvSpPr>
        <p:spPr>
          <a:xfrm rot="1785676">
            <a:off x="1786109" y="5365834"/>
            <a:ext cx="13202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ExposureSetSID</a:t>
            </a:r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DDB2913-17BD-4FEA-8929-E6ABE5285008}"/>
              </a:ext>
            </a:extLst>
          </p:cNvPr>
          <p:cNvSpPr txBox="1"/>
          <p:nvPr/>
        </p:nvSpPr>
        <p:spPr>
          <a:xfrm rot="19911333">
            <a:off x="1886472" y="4115661"/>
            <a:ext cx="13202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ExposureSetSID</a:t>
            </a:r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86D765-A182-49B4-8117-2561055CA02A}"/>
              </a:ext>
            </a:extLst>
          </p:cNvPr>
          <p:cNvSpPr txBox="1"/>
          <p:nvPr/>
        </p:nvSpPr>
        <p:spPr>
          <a:xfrm>
            <a:off x="3759501" y="4597416"/>
            <a:ext cx="989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ContractSID</a:t>
            </a:r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15909A1-2ECD-439C-ABB0-8E4000A9DA43}"/>
              </a:ext>
            </a:extLst>
          </p:cNvPr>
          <p:cNvSpPr txBox="1"/>
          <p:nvPr/>
        </p:nvSpPr>
        <p:spPr>
          <a:xfrm>
            <a:off x="4286613" y="3797097"/>
            <a:ext cx="989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ContractSID</a:t>
            </a:r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8C0D390-22EA-4FFB-99E5-B67FC9B650A3}"/>
              </a:ext>
            </a:extLst>
          </p:cNvPr>
          <p:cNvSpPr txBox="1"/>
          <p:nvPr/>
        </p:nvSpPr>
        <p:spPr>
          <a:xfrm>
            <a:off x="6545485" y="3784803"/>
            <a:ext cx="989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LayerSID</a:t>
            </a:r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53EAEB9-6899-4094-BDB4-A6D88CA5E5F7}"/>
              </a:ext>
            </a:extLst>
          </p:cNvPr>
          <p:cNvSpPr txBox="1"/>
          <p:nvPr/>
        </p:nvSpPr>
        <p:spPr>
          <a:xfrm>
            <a:off x="3664820" y="5865299"/>
            <a:ext cx="989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LocationSID</a:t>
            </a:r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C2938CE-BA8C-4D62-9D49-FF2CBC757CBE}"/>
              </a:ext>
            </a:extLst>
          </p:cNvPr>
          <p:cNvSpPr txBox="1"/>
          <p:nvPr/>
        </p:nvSpPr>
        <p:spPr>
          <a:xfrm>
            <a:off x="4201060" y="5264895"/>
            <a:ext cx="989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LocationSID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8ED4B97-334E-4A52-969C-210C0F73DF9E}"/>
              </a:ext>
            </a:extLst>
          </p:cNvPr>
          <p:cNvSpPr txBox="1"/>
          <p:nvPr/>
        </p:nvSpPr>
        <p:spPr>
          <a:xfrm>
            <a:off x="6942239" y="4793791"/>
            <a:ext cx="4105515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Potential Pitfall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: Tables do not always link 1-1, be careful to not double count risks or policies</a:t>
            </a:r>
          </a:p>
        </p:txBody>
      </p:sp>
    </p:spTree>
    <p:extLst>
      <p:ext uri="{BB962C8B-B14F-4D97-AF65-F5344CB8AC3E}">
        <p14:creationId xmlns:p14="http://schemas.microsoft.com/office/powerpoint/2010/main" val="3614352229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1B914-FF43-47C0-BCCE-1D41FDEC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CEDE Tables – Exposure Set, Contract, 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0E20E-82EA-4E11-BD35-0149E3B04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282" y="999309"/>
            <a:ext cx="11165417" cy="2429691"/>
          </a:xfrm>
        </p:spPr>
        <p:txBody>
          <a:bodyPr/>
          <a:lstStyle/>
          <a:p>
            <a:r>
              <a:rPr lang="en-US" dirty="0"/>
              <a:t>When you import a data set, it gets saved in the </a:t>
            </a:r>
            <a:r>
              <a:rPr lang="en-US" dirty="0" err="1">
                <a:solidFill>
                  <a:srgbClr val="FFC000"/>
                </a:solidFill>
              </a:rPr>
              <a:t>tExposureSet</a:t>
            </a:r>
            <a:r>
              <a:rPr lang="en-US" dirty="0"/>
              <a:t>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ExposureSetName</a:t>
            </a:r>
            <a:r>
              <a:rPr lang="en-US" dirty="0"/>
              <a:t> does not necessarily correspond to interface </a:t>
            </a:r>
            <a:r>
              <a:rPr lang="en-US" dirty="0" err="1"/>
              <a:t>ExposureView</a:t>
            </a:r>
            <a:endParaRPr lang="en-US" dirty="0"/>
          </a:p>
          <a:p>
            <a:r>
              <a:rPr lang="en-US" dirty="0"/>
              <a:t>The </a:t>
            </a:r>
            <a:r>
              <a:rPr lang="en-US" dirty="0" err="1">
                <a:solidFill>
                  <a:srgbClr val="FFC000"/>
                </a:solidFill>
              </a:rPr>
              <a:t>ExposureSetSID</a:t>
            </a:r>
            <a:r>
              <a:rPr lang="en-US" dirty="0"/>
              <a:t> field is key to linking to other data tables (e.g. </a:t>
            </a:r>
            <a:r>
              <a:rPr lang="en-US" dirty="0" err="1">
                <a:solidFill>
                  <a:srgbClr val="FFC000"/>
                </a:solidFill>
              </a:rPr>
              <a:t>tContract</a:t>
            </a:r>
            <a:r>
              <a:rPr lang="en-US" dirty="0"/>
              <a:t>) </a:t>
            </a:r>
          </a:p>
          <a:p>
            <a:r>
              <a:rPr lang="en-US" dirty="0" err="1">
                <a:solidFill>
                  <a:srgbClr val="FFC000"/>
                </a:solidFill>
              </a:rPr>
              <a:t>tContract</a:t>
            </a:r>
            <a:r>
              <a:rPr lang="en-US" dirty="0"/>
              <a:t> contains Contract/Policy Overview with Contract Perils and LOB</a:t>
            </a:r>
          </a:p>
          <a:p>
            <a:r>
              <a:rPr lang="en-US" dirty="0" err="1">
                <a:solidFill>
                  <a:srgbClr val="FFC000"/>
                </a:solidFill>
              </a:rPr>
              <a:t>tLayer</a:t>
            </a:r>
            <a:r>
              <a:rPr lang="en-US" dirty="0"/>
              <a:t> links to </a:t>
            </a:r>
            <a:r>
              <a:rPr lang="en-US" dirty="0" err="1">
                <a:solidFill>
                  <a:srgbClr val="FFC000"/>
                </a:solidFill>
              </a:rPr>
              <a:t>tContract</a:t>
            </a:r>
            <a:r>
              <a:rPr lang="en-US" dirty="0"/>
              <a:t> via </a:t>
            </a:r>
            <a:r>
              <a:rPr lang="en-US" dirty="0" err="1">
                <a:solidFill>
                  <a:srgbClr val="FFC000"/>
                </a:solidFill>
              </a:rPr>
              <a:t>ContractSID</a:t>
            </a:r>
            <a:r>
              <a:rPr lang="en-US" dirty="0"/>
              <a:t> and contains Policy Level Terms like Premium, Blanket Limit, Policy Attachment</a:t>
            </a:r>
          </a:p>
          <a:p>
            <a:r>
              <a:rPr lang="en-US" dirty="0" err="1">
                <a:solidFill>
                  <a:srgbClr val="FFC000"/>
                </a:solidFill>
              </a:rPr>
              <a:t>tLayerConditions</a:t>
            </a:r>
            <a:r>
              <a:rPr lang="en-US" dirty="0"/>
              <a:t> links to </a:t>
            </a:r>
            <a:r>
              <a:rPr lang="en-US" dirty="0" err="1">
                <a:solidFill>
                  <a:srgbClr val="FFC000"/>
                </a:solidFill>
              </a:rPr>
              <a:t>tLayer</a:t>
            </a:r>
            <a:r>
              <a:rPr lang="en-US" dirty="0"/>
              <a:t> (not always used) and limits what perils terms apply to, contains sublimit information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BDB2FF-1DB9-48FC-9AD3-FB6BA0CB36DC}"/>
              </a:ext>
            </a:extLst>
          </p:cNvPr>
          <p:cNvSpPr txBox="1"/>
          <p:nvPr/>
        </p:nvSpPr>
        <p:spPr>
          <a:xfrm>
            <a:off x="8508667" y="277535"/>
            <a:ext cx="3470765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NOTE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: When trying to isolate exposures based on the Data Set they are in, join your exposures back to the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</a:rPr>
              <a:t>tExposureSet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 table using the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</a:rPr>
              <a:t>ExposureSetSID</a:t>
            </a:r>
            <a:endParaRPr lang="en-US" sz="14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EC528B-D029-4641-A0AF-4566B655E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867" y="1334557"/>
            <a:ext cx="8305800" cy="151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513537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B987F-F628-475A-9C9B-AC1943C80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CEDE Tables – Location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CEBCE-8A06-4EB5-8E1C-CEBA70641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291" y="999308"/>
            <a:ext cx="11165417" cy="4730371"/>
          </a:xfrm>
        </p:spPr>
        <p:txBody>
          <a:bodyPr/>
          <a:lstStyle/>
          <a:p>
            <a:r>
              <a:rPr lang="en-US" dirty="0"/>
              <a:t>Location Identifiers: </a:t>
            </a:r>
            <a:r>
              <a:rPr lang="en-US" dirty="0" err="1"/>
              <a:t>LocationSID</a:t>
            </a:r>
            <a:r>
              <a:rPr lang="en-US" dirty="0"/>
              <a:t> (AIR generated), </a:t>
            </a:r>
            <a:r>
              <a:rPr lang="en-US" dirty="0" err="1"/>
              <a:t>LocationID</a:t>
            </a:r>
            <a:r>
              <a:rPr lang="en-US" dirty="0"/>
              <a:t> (Imported), </a:t>
            </a:r>
            <a:r>
              <a:rPr lang="en-US" dirty="0" err="1"/>
              <a:t>LocationName</a:t>
            </a:r>
            <a:r>
              <a:rPr lang="en-US" dirty="0"/>
              <a:t> (Imported)</a:t>
            </a:r>
          </a:p>
          <a:p>
            <a:r>
              <a:rPr lang="en-US" dirty="0" err="1">
                <a:solidFill>
                  <a:srgbClr val="FF0000"/>
                </a:solidFill>
              </a:rPr>
              <a:t>tLocation</a:t>
            </a:r>
            <a:r>
              <a:rPr lang="en-US" dirty="0"/>
              <a:t> Table:</a:t>
            </a:r>
          </a:p>
          <a:p>
            <a:pPr lvl="1"/>
            <a:r>
              <a:rPr lang="en-US" dirty="0"/>
              <a:t>Exposure Identifiers: </a:t>
            </a:r>
            <a:r>
              <a:rPr lang="en-US" dirty="0" err="1"/>
              <a:t>LocationSID</a:t>
            </a:r>
            <a:r>
              <a:rPr lang="en-US" dirty="0"/>
              <a:t>, </a:t>
            </a:r>
            <a:r>
              <a:rPr lang="en-US" dirty="0" err="1"/>
              <a:t>ContractSID</a:t>
            </a:r>
            <a:r>
              <a:rPr lang="en-US" dirty="0"/>
              <a:t>, </a:t>
            </a:r>
            <a:r>
              <a:rPr lang="en-US" dirty="0" err="1"/>
              <a:t>ExposureSetSID</a:t>
            </a:r>
            <a:r>
              <a:rPr lang="en-US" dirty="0"/>
              <a:t>, </a:t>
            </a:r>
            <a:r>
              <a:rPr lang="en-US" dirty="0" err="1"/>
              <a:t>LocationID</a:t>
            </a:r>
            <a:r>
              <a:rPr lang="en-US" dirty="0"/>
              <a:t>, </a:t>
            </a:r>
            <a:r>
              <a:rPr lang="en-US" dirty="0" err="1"/>
              <a:t>LocationName</a:t>
            </a:r>
            <a:endParaRPr lang="en-US" dirty="0"/>
          </a:p>
          <a:p>
            <a:pPr lvl="1"/>
            <a:r>
              <a:rPr lang="en-US" dirty="0"/>
              <a:t>Table information: Primary risk characteristics, Address/ </a:t>
            </a:r>
            <a:r>
              <a:rPr lang="en-US" dirty="0" err="1"/>
              <a:t>GeoCode</a:t>
            </a:r>
            <a:r>
              <a:rPr lang="en-US" dirty="0"/>
              <a:t> Information</a:t>
            </a:r>
          </a:p>
          <a:p>
            <a:r>
              <a:rPr lang="en-US" dirty="0" err="1">
                <a:solidFill>
                  <a:srgbClr val="FF0000"/>
                </a:solidFill>
              </a:rPr>
              <a:t>tLocFeature</a:t>
            </a:r>
            <a:r>
              <a:rPr lang="en-US" dirty="0" err="1"/>
              <a:t>Table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Exposure Identifiers: </a:t>
            </a:r>
            <a:r>
              <a:rPr lang="en-US" dirty="0" err="1"/>
              <a:t>LocationSID</a:t>
            </a:r>
            <a:endParaRPr lang="en-US" dirty="0"/>
          </a:p>
          <a:p>
            <a:pPr lvl="1"/>
            <a:r>
              <a:rPr lang="en-US" dirty="0"/>
              <a:t>Table information: Secondary risk characteristics</a:t>
            </a:r>
          </a:p>
          <a:p>
            <a:pPr lvl="1"/>
            <a:r>
              <a:rPr lang="en-US" dirty="0"/>
              <a:t>Location level coverage information (coverage A/B/C/D, location deductibles,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 err="1">
                <a:solidFill>
                  <a:srgbClr val="FF0000"/>
                </a:solidFill>
              </a:rPr>
              <a:t>tLocTerm</a:t>
            </a:r>
            <a:r>
              <a:rPr lang="en-US" dirty="0"/>
              <a:t> tables:</a:t>
            </a:r>
          </a:p>
          <a:p>
            <a:pPr lvl="1"/>
            <a:r>
              <a:rPr lang="en-US" dirty="0"/>
              <a:t>Exposure Identifiers: </a:t>
            </a:r>
            <a:r>
              <a:rPr lang="en-US" dirty="0" err="1"/>
              <a:t>LoctermSID</a:t>
            </a:r>
            <a:r>
              <a:rPr lang="en-US" dirty="0"/>
              <a:t>, </a:t>
            </a:r>
            <a:r>
              <a:rPr lang="en-US" dirty="0" err="1"/>
              <a:t>LocationSID</a:t>
            </a:r>
            <a:r>
              <a:rPr lang="en-US" dirty="0"/>
              <a:t>, </a:t>
            </a:r>
            <a:r>
              <a:rPr lang="en-US" dirty="0" err="1"/>
              <a:t>ContractSID</a:t>
            </a:r>
            <a:endParaRPr lang="en-US" dirty="0"/>
          </a:p>
          <a:p>
            <a:pPr lvl="1"/>
            <a:r>
              <a:rPr lang="en-US" dirty="0"/>
              <a:t>Table information: Location level coverage information (coverage A/B/C/D, location deductibles,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Each Location can have different peril specific coverage term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B8ED7F-13FF-45C7-A4F1-6AB67DF78100}"/>
              </a:ext>
            </a:extLst>
          </p:cNvPr>
          <p:cNvSpPr txBox="1"/>
          <p:nvPr/>
        </p:nvSpPr>
        <p:spPr>
          <a:xfrm>
            <a:off x="6841841" y="177321"/>
            <a:ext cx="4105515" cy="738664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NOTE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: Tables have </a:t>
            </a:r>
            <a:r>
              <a:rPr lang="en-US" sz="1400" dirty="0" err="1">
                <a:solidFill>
                  <a:schemeClr val="tx2">
                    <a:lumMod val="50000"/>
                  </a:schemeClr>
                </a:solidFill>
              </a:rPr>
              <a:t>USERDefined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 Fields that can be used to create flags to filter data for more complex projects</a:t>
            </a:r>
          </a:p>
        </p:txBody>
      </p:sp>
    </p:spTree>
    <p:extLst>
      <p:ext uri="{BB962C8B-B14F-4D97-AF65-F5344CB8AC3E}">
        <p14:creationId xmlns:p14="http://schemas.microsoft.com/office/powerpoint/2010/main" val="892714857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BADFE-D413-4B9F-9FA7-3C48861EF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CEDE Tables – Profiling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E2635-FF9D-4179-A51F-37007CF05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1" y="1368425"/>
            <a:ext cx="11165417" cy="1618056"/>
          </a:xfrm>
        </p:spPr>
        <p:txBody>
          <a:bodyPr/>
          <a:lstStyle/>
          <a:p>
            <a:r>
              <a:rPr lang="en-US" dirty="0"/>
              <a:t>In SQL!</a:t>
            </a:r>
          </a:p>
        </p:txBody>
      </p:sp>
    </p:spTree>
    <p:extLst>
      <p:ext uri="{BB962C8B-B14F-4D97-AF65-F5344CB8AC3E}">
        <p14:creationId xmlns:p14="http://schemas.microsoft.com/office/powerpoint/2010/main" val="1365244951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EBF81-857B-4CC8-94E7-C989DF655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Tables – Identifying 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8351D-E47E-4D3E-A34C-20FD2B4E0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291" y="997535"/>
            <a:ext cx="11165417" cy="5327928"/>
          </a:xfrm>
        </p:spPr>
        <p:txBody>
          <a:bodyPr/>
          <a:lstStyle/>
          <a:p>
            <a:r>
              <a:rPr lang="en-US" dirty="0"/>
              <a:t>Similar to identifying a data set, we need to be able to filter on an analysis</a:t>
            </a:r>
          </a:p>
          <a:p>
            <a:r>
              <a:rPr lang="en-US" dirty="0"/>
              <a:t>Identify which analysis you are looking at using the </a:t>
            </a:r>
            <a:r>
              <a:rPr lang="en-US" dirty="0" err="1">
                <a:solidFill>
                  <a:srgbClr val="FF0000"/>
                </a:solidFill>
              </a:rPr>
              <a:t>tAnalysisResult</a:t>
            </a:r>
            <a:r>
              <a:rPr lang="en-US" dirty="0"/>
              <a:t> table</a:t>
            </a:r>
          </a:p>
          <a:p>
            <a:r>
              <a:rPr lang="en-US" dirty="0"/>
              <a:t>Can use the </a:t>
            </a:r>
            <a:r>
              <a:rPr lang="en-US" dirty="0" err="1"/>
              <a:t>ResultSID</a:t>
            </a:r>
            <a:r>
              <a:rPr lang="en-US" dirty="0"/>
              <a:t> to pull from the correct loss tables</a:t>
            </a:r>
          </a:p>
          <a:p>
            <a:r>
              <a:rPr lang="en-US" dirty="0"/>
              <a:t>Results are organized based on level Analysis Number and then level of event detail and level of AAL detail</a:t>
            </a:r>
          </a:p>
          <a:p>
            <a:pPr lvl="1"/>
            <a:r>
              <a:rPr lang="en-US" dirty="0"/>
              <a:t>Dim tables contain exposure level descriptions</a:t>
            </a:r>
          </a:p>
          <a:p>
            <a:r>
              <a:rPr lang="en-US" dirty="0" err="1">
                <a:solidFill>
                  <a:srgbClr val="FF0000"/>
                </a:solidFill>
              </a:rPr>
              <a:t>tLossAnalysisOption</a:t>
            </a:r>
            <a:r>
              <a:rPr lang="en-US" dirty="0"/>
              <a:t> table contains information on perils run. Good to confirm you ran what you think you ran.</a:t>
            </a:r>
          </a:p>
          <a:p>
            <a:r>
              <a:rPr lang="en-US" i="0" dirty="0" err="1">
                <a:solidFill>
                  <a:srgbClr val="FF0000"/>
                </a:solidFill>
                <a:effectLst/>
                <a:latin typeface="Segoe UI" panose="020B0502040204020203" pitchFamily="34" charset="0"/>
              </a:rPr>
              <a:t>tLossAnalysisPerilSetULOBOption</a:t>
            </a:r>
            <a:r>
              <a:rPr lang="en-US" i="0" dirty="0">
                <a:solidFill>
                  <a:srgbClr val="FF0000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dirty="0"/>
              <a:t> stores Storm Surge option and Precipitation Flood Option Percentages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err="1">
                <a:solidFill>
                  <a:srgbClr val="FF0000"/>
                </a:solidFill>
              </a:rPr>
              <a:t>dbo.tX_LOSS_byXXXX</a:t>
            </a:r>
            <a:r>
              <a:rPr lang="en-US" dirty="0"/>
              <a:t>… tables contain loss values by options ran</a:t>
            </a:r>
          </a:p>
          <a:p>
            <a:r>
              <a:rPr lang="en-US" dirty="0" err="1">
                <a:solidFill>
                  <a:srgbClr val="FF0000"/>
                </a:solidFill>
              </a:rPr>
              <a:t>dbo.tX_LOSS_DimXXXX</a:t>
            </a:r>
            <a:r>
              <a:rPr lang="en-US" dirty="0"/>
              <a:t>…. tables link to loss tables to option definitions (</a:t>
            </a:r>
            <a:r>
              <a:rPr lang="en-US" dirty="0" err="1"/>
              <a:t>eg</a:t>
            </a:r>
            <a:r>
              <a:rPr lang="en-US" dirty="0"/>
              <a:t> LOB names)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13E163-F45A-4AAC-8143-F24295248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611" y="532537"/>
            <a:ext cx="2228850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699126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BDBAF-69F0-42CB-86A0-2AC25152D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Tables– by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55295-0D49-4CCE-8297-1D2E00936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298" y="940587"/>
            <a:ext cx="11165417" cy="4256088"/>
          </a:xfrm>
        </p:spPr>
        <p:txBody>
          <a:bodyPr/>
          <a:lstStyle/>
          <a:p>
            <a:r>
              <a:rPr lang="en-US" dirty="0"/>
              <a:t>AIR runs 10K or 50K simulations</a:t>
            </a:r>
          </a:p>
          <a:p>
            <a:r>
              <a:rPr lang="en-US" dirty="0"/>
              <a:t>By Exposure Attributes tables are By Event</a:t>
            </a:r>
          </a:p>
          <a:p>
            <a:pPr lvl="1"/>
            <a:r>
              <a:rPr lang="en-US" dirty="0" err="1"/>
              <a:t>CatalogTypeCode</a:t>
            </a:r>
            <a:r>
              <a:rPr lang="en-US" dirty="0"/>
              <a:t>: </a:t>
            </a:r>
          </a:p>
          <a:p>
            <a:pPr lvl="2"/>
            <a:r>
              <a:rPr lang="en-US" dirty="0"/>
              <a:t>“STC” Stochastic Event Set – use for ELT pulls</a:t>
            </a:r>
          </a:p>
          <a:p>
            <a:pPr lvl="2"/>
            <a:r>
              <a:rPr lang="en-US" dirty="0"/>
              <a:t>“HIST” Historical Event Set – use for “as if” results from historical storms</a:t>
            </a:r>
          </a:p>
          <a:p>
            <a:pPr lvl="2"/>
            <a:r>
              <a:rPr lang="en-US" dirty="0"/>
              <a:t>“RDS” Realistic Disaster Scenario Event Set – used for Lloyds and other reporting entities</a:t>
            </a:r>
          </a:p>
          <a:p>
            <a:pPr lvl="1"/>
            <a:r>
              <a:rPr lang="en-US" dirty="0" err="1"/>
              <a:t>EventID</a:t>
            </a:r>
            <a:r>
              <a:rPr lang="en-US" dirty="0"/>
              <a:t>: Peril Model Specific Event Number</a:t>
            </a:r>
          </a:p>
          <a:p>
            <a:pPr lvl="1"/>
            <a:r>
              <a:rPr lang="en-US" dirty="0" err="1"/>
              <a:t>ModelCode</a:t>
            </a:r>
            <a:r>
              <a:rPr lang="en-US" dirty="0"/>
              <a:t>: Peril Model</a:t>
            </a:r>
          </a:p>
          <a:p>
            <a:pPr lvl="1"/>
            <a:r>
              <a:rPr lang="en-US" dirty="0" err="1"/>
              <a:t>YearID</a:t>
            </a:r>
            <a:r>
              <a:rPr lang="en-US" dirty="0"/>
              <a:t>: Simulated Year</a:t>
            </a:r>
          </a:p>
          <a:p>
            <a:pPr lvl="1"/>
            <a:r>
              <a:rPr lang="en-US" dirty="0" err="1"/>
              <a:t>ExposureAttributeSID</a:t>
            </a:r>
            <a:r>
              <a:rPr lang="en-US" dirty="0"/>
              <a:t>: Links to </a:t>
            </a:r>
            <a:r>
              <a:rPr lang="en-US" dirty="0" err="1"/>
              <a:t>DimExposureAttribute</a:t>
            </a:r>
            <a:r>
              <a:rPr lang="en-US" dirty="0"/>
              <a:t> Table to return Selected Attribute</a:t>
            </a:r>
          </a:p>
          <a:p>
            <a:pPr lvl="1"/>
            <a:r>
              <a:rPr lang="en-US" dirty="0" err="1"/>
              <a:t>GeographySID</a:t>
            </a:r>
            <a:r>
              <a:rPr lang="en-US" dirty="0"/>
              <a:t>: Links to </a:t>
            </a:r>
            <a:r>
              <a:rPr lang="en-US" dirty="0" err="1"/>
              <a:t>AIRGeography.dbo.tGeography</a:t>
            </a:r>
            <a:r>
              <a:rPr lang="en-US" dirty="0"/>
              <a:t> table to return regional level</a:t>
            </a:r>
          </a:p>
          <a:p>
            <a:pPr lvl="1"/>
            <a:r>
              <a:rPr lang="en-US" dirty="0"/>
              <a:t>Loss output at a Ground Up, Retained, Gross or Net of </a:t>
            </a:r>
            <a:r>
              <a:rPr lang="en-US" dirty="0" err="1"/>
              <a:t>PreCat</a:t>
            </a:r>
            <a:r>
              <a:rPr lang="en-US" dirty="0"/>
              <a:t> based on selected runs</a:t>
            </a:r>
          </a:p>
          <a:p>
            <a:pPr lvl="1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6A5357-94D3-4929-A8F4-8A12FBF97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31" y="4828910"/>
            <a:ext cx="10707149" cy="1320434"/>
          </a:xfrm>
          <a:prstGeom prst="rect">
            <a:avLst/>
          </a:prstGeom>
        </p:spPr>
      </p:pic>
      <p:sp>
        <p:nvSpPr>
          <p:cNvPr id="13" name="Right Brace 12">
            <a:extLst>
              <a:ext uri="{FF2B5EF4-FFF2-40B4-BE49-F238E27FC236}">
                <a16:creationId xmlns:a16="http://schemas.microsoft.com/office/drawing/2014/main" id="{6031C294-3AC6-493B-A985-26EDB01EBBC4}"/>
              </a:ext>
            </a:extLst>
          </p:cNvPr>
          <p:cNvSpPr/>
          <p:nvPr/>
        </p:nvSpPr>
        <p:spPr bwMode="auto">
          <a:xfrm>
            <a:off x="5503178" y="2873824"/>
            <a:ext cx="163165" cy="417512"/>
          </a:xfrm>
          <a:prstGeom prst="rightBrace">
            <a:avLst/>
          </a:prstGeom>
          <a:solidFill>
            <a:schemeClr val="bg1"/>
          </a:solidFill>
          <a:ln w="12700" cap="flat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None/>
              <a:tabLst/>
            </a:pPr>
            <a:endParaRPr kumimoji="0" lang="en-US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280572-F145-4673-91F5-80149079A059}"/>
              </a:ext>
            </a:extLst>
          </p:cNvPr>
          <p:cNvSpPr txBox="1"/>
          <p:nvPr/>
        </p:nvSpPr>
        <p:spPr>
          <a:xfrm>
            <a:off x="6156481" y="2849588"/>
            <a:ext cx="3414319" cy="430887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666666"/>
                </a:solidFill>
                <a:latin typeface="+mn-lt"/>
              </a:rPr>
              <a:t>Concatenate to get unique “</a:t>
            </a:r>
            <a:r>
              <a:rPr lang="en-US" i="1" dirty="0" err="1">
                <a:solidFill>
                  <a:srgbClr val="666666"/>
                </a:solidFill>
                <a:latin typeface="+mn-lt"/>
              </a:rPr>
              <a:t>EventID</a:t>
            </a:r>
            <a:r>
              <a:rPr lang="en-US" i="1" dirty="0">
                <a:solidFill>
                  <a:srgbClr val="666666"/>
                </a:solidFill>
                <a:latin typeface="+mn-lt"/>
              </a:rPr>
              <a:t>” Identifier [</a:t>
            </a:r>
            <a:r>
              <a:rPr lang="en-US" i="1" dirty="0" err="1">
                <a:solidFill>
                  <a:srgbClr val="666666"/>
                </a:solidFill>
                <a:latin typeface="+mn-lt"/>
              </a:rPr>
              <a:t>ModelCode</a:t>
            </a:r>
            <a:r>
              <a:rPr lang="en-US" i="1" dirty="0">
                <a:solidFill>
                  <a:srgbClr val="666666"/>
                </a:solidFill>
                <a:latin typeface="+mn-lt"/>
              </a:rPr>
              <a:t>*10000000+EventID]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F904BE-78D0-455D-9B1A-2F120C9F8F78}"/>
              </a:ext>
            </a:extLst>
          </p:cNvPr>
          <p:cNvSpPr txBox="1"/>
          <p:nvPr/>
        </p:nvSpPr>
        <p:spPr>
          <a:xfrm>
            <a:off x="6724125" y="615059"/>
            <a:ext cx="4105515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>
                    <a:lumMod val="50000"/>
                  </a:schemeClr>
                </a:solidFill>
              </a:rPr>
              <a:t>Potential Pitfall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</a:rPr>
              <a:t>: Not pulling the “STC” only catalog ELT</a:t>
            </a:r>
          </a:p>
        </p:txBody>
      </p:sp>
    </p:spTree>
    <p:extLst>
      <p:ext uri="{BB962C8B-B14F-4D97-AF65-F5344CB8AC3E}">
        <p14:creationId xmlns:p14="http://schemas.microsoft.com/office/powerpoint/2010/main" val="3369330447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TigerTemplate">
  <a:themeElements>
    <a:clrScheme name="TigerColors9-10-2014">
      <a:dk1>
        <a:sysClr val="windowText" lastClr="000000"/>
      </a:dk1>
      <a:lt1>
        <a:sysClr val="window" lastClr="FFFFFF"/>
      </a:lt1>
      <a:dk2>
        <a:srgbClr val="969696"/>
      </a:dk2>
      <a:lt2>
        <a:srgbClr val="E5DEDB"/>
      </a:lt2>
      <a:accent1>
        <a:srgbClr val="F7B041"/>
      </a:accent1>
      <a:accent2>
        <a:srgbClr val="663300"/>
      </a:accent2>
      <a:accent3>
        <a:srgbClr val="808000"/>
      </a:accent3>
      <a:accent4>
        <a:srgbClr val="E64823"/>
      </a:accent4>
      <a:accent5>
        <a:srgbClr val="FFCA08"/>
      </a:accent5>
      <a:accent6>
        <a:srgbClr val="336600"/>
      </a:accent6>
      <a:hlink>
        <a:srgbClr val="0000FF"/>
      </a:hlink>
      <a:folHlink>
        <a:srgbClr val="FF00FF"/>
      </a:folHlink>
    </a:clrScheme>
    <a:fontScheme name="Slide Mast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F7B041"/>
          </a:buClr>
          <a:buSzPct val="70000"/>
          <a:buFont typeface="Wingdings" pitchFamily="2" charset="2"/>
          <a:buNone/>
          <a:tabLst/>
          <a:defRPr kumimoji="0" lang="en-US" altLang="en-US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F7B041"/>
          </a:buClr>
          <a:buSzPct val="70000"/>
          <a:buFont typeface="Wingdings" pitchFamily="2" charset="2"/>
          <a:buNone/>
          <a:tabLst/>
          <a:defRPr kumimoji="0" lang="en-US" altLang="en-US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lide Master 1">
        <a:dk1>
          <a:srgbClr val="000000"/>
        </a:dk1>
        <a:lt1>
          <a:srgbClr val="FFFFFF"/>
        </a:lt1>
        <a:dk2>
          <a:srgbClr val="1F145D"/>
        </a:dk2>
        <a:lt2>
          <a:srgbClr val="0039A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2">
        <a:dk1>
          <a:srgbClr val="000000"/>
        </a:dk1>
        <a:lt1>
          <a:srgbClr val="FFFFFF"/>
        </a:lt1>
        <a:dk2>
          <a:srgbClr val="000000"/>
        </a:dk2>
        <a:lt2>
          <a:srgbClr val="0039A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0000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6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000000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7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616365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8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66FF33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9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EAEAEA"/>
        </a:accent1>
        <a:accent2>
          <a:srgbClr val="C1E2E5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AFCDCF"/>
        </a:accent6>
        <a:hlink>
          <a:srgbClr val="009AA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igerTemplate.potm" id="{CEE39305-B8A2-413F-A7C2-E8CDA2877C52}" vid="{07032B72-60EA-4A98-BD8E-430C6FD932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TigerTemplate</Template>
  <TotalTime>3894</TotalTime>
  <Words>861</Words>
  <Application>Microsoft Office PowerPoint</Application>
  <PresentationFormat>Widescreen</PresentationFormat>
  <Paragraphs>111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Segoe UI</vt:lpstr>
      <vt:lpstr>Symbol</vt:lpstr>
      <vt:lpstr>Wingdings</vt:lpstr>
      <vt:lpstr>TigerTemplate</vt:lpstr>
      <vt:lpstr>AIR Background Tables </vt:lpstr>
      <vt:lpstr>AIR Background Tables</vt:lpstr>
      <vt:lpstr>What are the “background tables”?</vt:lpstr>
      <vt:lpstr>Key CEDE Tables</vt:lpstr>
      <vt:lpstr>CEDE Tables – Exposure Set, Contract, Layer</vt:lpstr>
      <vt:lpstr>CEDE Tables – Location Information</vt:lpstr>
      <vt:lpstr>CEDE Tables – Profiling Examples</vt:lpstr>
      <vt:lpstr>LOSS Tables – Identifying Analyses</vt:lpstr>
      <vt:lpstr>LOSS Tables– by Event</vt:lpstr>
      <vt:lpstr>LOSS Tables– by AAL</vt:lpstr>
      <vt:lpstr>LOSS Tables – Loss Examples</vt:lpstr>
      <vt:lpstr>Other Useful Back Tables</vt:lpstr>
      <vt:lpstr>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Deborah Ruppel</dc:creator>
  <cp:lastModifiedBy>Sarah Stanard</cp:lastModifiedBy>
  <cp:revision>323</cp:revision>
  <cp:lastPrinted>2021-01-21T01:11:51Z</cp:lastPrinted>
  <dcterms:created xsi:type="dcterms:W3CDTF">2018-01-30T16:53:25Z</dcterms:created>
  <dcterms:modified xsi:type="dcterms:W3CDTF">2022-01-05T21:43:09Z</dcterms:modified>
</cp:coreProperties>
</file>

<file path=docProps/thumbnail.jpeg>
</file>